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7"/>
  </p:notesMasterIdLst>
  <p:sldIdLst>
    <p:sldId id="256" r:id="rId2"/>
    <p:sldId id="271" r:id="rId3"/>
    <p:sldId id="274" r:id="rId4"/>
    <p:sldId id="277" r:id="rId5"/>
    <p:sldId id="275" r:id="rId6"/>
    <p:sldId id="276" r:id="rId7"/>
    <p:sldId id="279" r:id="rId8"/>
    <p:sldId id="278" r:id="rId9"/>
    <p:sldId id="280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9" r:id="rId18"/>
    <p:sldId id="270" r:id="rId19"/>
    <p:sldId id="264" r:id="rId20"/>
    <p:sldId id="265" r:id="rId21"/>
    <p:sldId id="266" r:id="rId22"/>
    <p:sldId id="267" r:id="rId23"/>
    <p:sldId id="273" r:id="rId24"/>
    <p:sldId id="268" r:id="rId25"/>
    <p:sldId id="272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13E-FAD1-48F4-8780-BDD84D8DDA06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4C3F1-E58F-4794-A86E-BB8D5EA18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4C3F1-E58F-4794-A86E-BB8D5EA18AC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1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3AFD0-5088-B4A0-1922-1997627A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1B5135-0FC8-5E31-3B4D-D36A0BB9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1916C-B367-FE47-5084-10195AEA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D5AF0-A2F9-969E-E5AA-91EFBF72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455D9-FB23-77B6-3972-B62E765B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8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A1CA-D301-3DC8-98DE-F31113F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679C4C-5D16-6B44-9A96-84B282CC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74C8A-BA4C-C39D-4884-188FEC1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FE8BB-5E1F-E727-1528-6DAC354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FEEC6-52BD-4705-E8CE-A6F3720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0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EAEDBC-1E2C-C269-9B67-2D128766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9B5F3-4BBD-1411-9463-E614F624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9E32D-39F4-64F0-25B8-8B063CF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59CFE-BFEF-B339-CB55-30BAD95D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5603A-D42C-75A5-B7C8-E8ECB43F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FF75-B217-D472-2A61-5BC06B7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9A0A7C-9578-8803-2FA6-7BF4CEF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7C2E-616A-28AB-8094-7F845A8E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AFE45-F1B7-B4BC-0FFB-43E4325D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A7B47-7CA6-B83F-A407-D6CB8F0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9AA2-5CE5-D4D2-2341-A5D017DF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7B922-B220-8033-4476-B056A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24E05-F8BB-0F0B-CA6E-2D4DAA9C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795D-5AA7-0FBE-B247-345F377A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F4C60-2235-481D-035D-6CF0969A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5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0153-F91A-3F51-AABB-ECEF4A4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418E-53D7-A225-5830-7E6D72D70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F64C1-BD76-D567-10D5-837DF263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D4902-92D5-F83F-2874-ADDED448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3CEFE-26AE-4984-6268-9A518ED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CDFD8-1FCE-4AD4-EE5C-990B1F2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8B56A-D6FE-C3CF-BD51-5463791B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50CD-7A5B-5845-BA37-02C1DF86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3D95FF-8EC3-4EA1-707D-FEEDF295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116448-9D1A-313E-6E17-7851E2905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1C55B3-736B-7E6B-4FE0-DEF0688F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8C4C-03FE-988A-764E-6C187B4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FA211-1738-F6A4-C657-0B9407B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0B1215-372B-0598-7330-FDD71345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20742-8FDE-F9FC-0B09-53F81F91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28D711-3CB3-64F0-3A9E-B50DCB70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578524-F643-7263-770D-6EDDD22C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03BDF1-6325-F060-F636-1D97D0ED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752EA-D346-40DC-7A83-20ABEC3F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EFAC27-B391-9099-723E-6E23C432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7A5E0-182E-319D-ABEA-3AB401D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2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CD62F-9C35-1808-BF93-1DD4839C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1FB3F-6986-B764-0DD1-55784FEE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6D58D6-FC6F-5995-ABF6-D76D9E59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EF470-8D27-9B4D-DC1E-3223E90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8F83BA-6B22-7FF4-4E51-ADF0E6C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FF435-5ABE-66F8-F7F1-09AC35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6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8D862-4CCA-F4C9-0B11-77CADCF0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49565-5E28-E89F-089E-2BE142FE0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EEB15-758C-D91C-A7E6-3D3EEDD3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5A6AE8-F98C-7661-765A-FB237ABB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B233-53C4-4277-F948-AFB4309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B15B8-B2F5-3A67-3F86-5374339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0D5D-7125-0BA6-3691-A1BFCB31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9CF3A-D078-5265-F4F7-9959D2A6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D66942-298C-893D-0057-ABFA2F3E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4906-0AF9-4B48-93B2-1CA858D090A3}" type="datetimeFigureOut">
              <a:rPr lang="ru-RU" smtClean="0"/>
              <a:t>13/05/25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76D63-D0F0-CE3B-0529-DE555B4C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3AEA1-91A9-DCFC-EB43-350E54AC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E078F9-3745-B410-07F3-DB5CE3AE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7" y="0"/>
            <a:ext cx="7767637" cy="669174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 НАУКИ И ОБРАЗОВАНИЯ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АЗЕРБАЙДЖАНСКОЙ РЕСПУБЛИКИ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АЗЕРБАЙДЖАНСКИЙ ГОСУДАРСТВЕННЫЙ УНИВЕРСИТЕТ НЕФТИ И ПРОМЫШЛЕННОСТИ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КАФЕДРА: «КОМПЬЮТЕРНАЯ ИНЖЕНЕРИЯ»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«Веб-системы и технологии»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онлайн-бронирования отелей»</a:t>
            </a: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650.22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Сербин Владимир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асс. Халилов М. Э.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ctr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БАКУ-2025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15AE6-F1F1-D37A-FEA7-0CE3E8043E07}"/>
              </a:ext>
            </a:extLst>
          </p:cNvPr>
          <p:cNvSpPr txBox="1"/>
          <p:nvPr/>
        </p:nvSpPr>
        <p:spPr>
          <a:xfrm>
            <a:off x="0" y="561330"/>
            <a:ext cx="12192000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редактора кода был использован Visual Studio Code. Создаем папку в нем, которую назовем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hotelSite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в ней и будут все файлы проекта.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будет состоять из 5 страниц. Создадим для них файлы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этого создаем папки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В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создаем файл для стилей “style.css”,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будет находится скрипт для нашего сайта назовём его “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будут нужные изображения для сайта.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Окружение готово и теперь мы можем приступить к самой разработке (Рис. 1)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3B57-A43C-2D4B-CF7E-C44DA9D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46" y="3295831"/>
            <a:ext cx="2123965" cy="293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9B56-5D7D-DA49-168C-752A74937C37}"/>
              </a:ext>
            </a:extLst>
          </p:cNvPr>
          <p:cNvSpPr txBox="1"/>
          <p:nvPr/>
        </p:nvSpPr>
        <p:spPr>
          <a:xfrm>
            <a:off x="2595809" y="6229268"/>
            <a:ext cx="611944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1. Итоговый вид окружения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44CFB-A4D9-DF7A-34E6-B5B170B9E459}"/>
              </a:ext>
            </a:extLst>
          </p:cNvPr>
          <p:cNvSpPr txBox="1"/>
          <p:nvPr/>
        </p:nvSpPr>
        <p:spPr>
          <a:xfrm>
            <a:off x="0" y="-21986"/>
            <a:ext cx="121920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spcAft>
                <a:spcPts val="800"/>
              </a:spcAft>
              <a:buFont typeface="+mj-lt"/>
              <a:buAutoNum type="arabicPeriod" startAt="2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</a:p>
          <a:p>
            <a:pPr algn="ctr">
              <a:spcAft>
                <a:spcPts val="800"/>
              </a:spcAft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 Создание окружения для проекта</a:t>
            </a:r>
            <a:endParaRPr lang="ru-RU" sz="11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spcAft>
                <a:spcPts val="800"/>
              </a:spcAft>
              <a:buFont typeface="+mj-lt"/>
              <a:buAutoNum type="arabicPeriod" startAt="2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8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BA94-6351-28CC-6D45-D27978D7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09204-F29E-6C3B-D16E-99A0C6E33803}"/>
              </a:ext>
            </a:extLst>
          </p:cNvPr>
          <p:cNvSpPr txBox="1"/>
          <p:nvPr/>
        </p:nvSpPr>
        <p:spPr>
          <a:xfrm>
            <a:off x="0" y="481011"/>
            <a:ext cx="1219199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начала прописываем 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 class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</a:t>
            </a:r>
            <a:r>
              <a:rPr lang="en-US" sz="14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navbar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ru-RU" sz="14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котором будет весь контент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Затем создаем через &lt;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лого: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navbar-brand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AZ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Booking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endParaRPr lang="ru-RU" sz="11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49580">
              <a:buNone/>
            </a:pP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navbar-nav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ms-auto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py-0"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nav-link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aria-current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page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Главная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9580"/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dropdown-menu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"contact.html"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Контакты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dropdown-divider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"reviews.html"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Отзывы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6CE7-7523-BB1F-95AF-B1407FDA287D}"/>
              </a:ext>
            </a:extLst>
          </p:cNvPr>
          <p:cNvSpPr txBox="1"/>
          <p:nvPr/>
        </p:nvSpPr>
        <p:spPr>
          <a:xfrm>
            <a:off x="0" y="4154466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задания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стилей,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примет такой вид 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2)</a:t>
            </a:r>
            <a:r>
              <a:rPr lang="ru-RU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611DC-1B1A-58E5-A915-DCD8DB07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53" y="4831297"/>
            <a:ext cx="9430933" cy="56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097F8-2D46-AC82-5694-69E6BF27DC86}"/>
              </a:ext>
            </a:extLst>
          </p:cNvPr>
          <p:cNvSpPr txBox="1"/>
          <p:nvPr/>
        </p:nvSpPr>
        <p:spPr>
          <a:xfrm>
            <a:off x="2548170" y="5386599"/>
            <a:ext cx="611944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 Итоговый результат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6F67-9863-9184-7331-52B07CB77134}"/>
              </a:ext>
            </a:extLst>
          </p:cNvPr>
          <p:cNvSpPr txBox="1"/>
          <p:nvPr/>
        </p:nvSpPr>
        <p:spPr>
          <a:xfrm>
            <a:off x="-1" y="-19588"/>
            <a:ext cx="12191999" cy="98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2.1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Верстка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страницы</a:t>
            </a:r>
          </a:p>
          <a:p>
            <a:pPr algn="ctr">
              <a:lnSpc>
                <a:spcPct val="150000"/>
              </a:lnSpc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сайта</a:t>
            </a:r>
          </a:p>
          <a:p>
            <a:pPr algn="ctr">
              <a:lnSpc>
                <a:spcPct val="150000"/>
              </a:lnSpc>
            </a:pP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14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0C30-90FF-8D1C-0B68-4D95346F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007494-5FD9-2B8E-6B59-0AD0CBA69677}"/>
              </a:ext>
            </a:extLst>
          </p:cNvPr>
          <p:cNvSpPr txBox="1"/>
          <p:nvPr/>
        </p:nvSpPr>
        <p:spPr>
          <a:xfrm>
            <a:off x="1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Теперь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перейдем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разработке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секции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hero 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поискового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баннера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53F6-7102-EAD8-A1D1-4661415D1B22}"/>
              </a:ext>
            </a:extLst>
          </p:cNvPr>
          <p:cNvSpPr txBox="1"/>
          <p:nvPr/>
        </p:nvSpPr>
        <p:spPr>
          <a:xfrm>
            <a:off x="0" y="228407"/>
            <a:ext cx="1219199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"container-fluid position-relative p-0"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"hero-content"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Бронируйте отели для отдыха по Азербайджану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Дома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отели и многое другое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&lt;form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"search-bar"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onsubmit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"return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checkPrices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(event)"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"city-input-container"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"min-height: 30px;"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Город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 Баку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"min-width: 150px;max-width: 200px;"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"city-dropdown"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checkin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"border-radius: 5px;"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"checkout"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Выезд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"border-radius: 5px;"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&lt;select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"guests"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"max-width: 170px;"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гость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5+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гостей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&lt;/select&gt;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-lg“</a:t>
            </a:r>
            <a:r>
              <a:rPr lang="en-US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цены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&lt;/form&gt;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43754-8D51-D424-E0FA-255B5B5D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84" y="4817303"/>
            <a:ext cx="5853430" cy="1812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BB260-9804-A7B1-465C-16D7682646FF}"/>
              </a:ext>
            </a:extLst>
          </p:cNvPr>
          <p:cNvSpPr txBox="1"/>
          <p:nvPr/>
        </p:nvSpPr>
        <p:spPr>
          <a:xfrm>
            <a:off x="3047467" y="6481166"/>
            <a:ext cx="609706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Итоговый результат поискового баннера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71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A3C-051A-8550-8B5F-A31481EE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7A5A44-01E4-F2BC-9F59-B3C34F74960B}"/>
              </a:ext>
            </a:extLst>
          </p:cNvPr>
          <p:cNvSpPr txBox="1"/>
          <p:nvPr/>
        </p:nvSpPr>
        <p:spPr>
          <a:xfrm>
            <a:off x="0" y="0"/>
            <a:ext cx="12192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Теперь перейдём к созданию секции “Популярные регионы Азербайджана”.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1FBE0-F9E9-8A5A-1233-5A7CB3256B49}"/>
              </a:ext>
            </a:extLst>
          </p:cNvPr>
          <p:cNvSpPr txBox="1"/>
          <p:nvPr/>
        </p:nvSpPr>
        <p:spPr>
          <a:xfrm>
            <a:off x="426826" y="623014"/>
            <a:ext cx="117651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&lt;div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container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py-2"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&lt;h2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text-center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mb-3"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Популярные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регионы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Азербайджана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&lt;/h2&gt;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row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"col-xs-6 col-sm-4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destination-slide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destination-card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background-image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url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cities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/baku.jpg');"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&gt;&lt;/div&gt;&lt;/a&gt;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destination-info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134874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&lt;/a&gt;&lt;/div&gt;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варианта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размещения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BC2A-DE40-F105-2E40-DACCBC827204}"/>
              </a:ext>
            </a:extLst>
          </p:cNvPr>
          <p:cNvSpPr txBox="1"/>
          <p:nvPr/>
        </p:nvSpPr>
        <p:spPr>
          <a:xfrm>
            <a:off x="-1064" y="3177559"/>
            <a:ext cx="60970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C93F3A-CAE1-F7A2-4C04-E4B53B3E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" y="3605166"/>
            <a:ext cx="6841479" cy="16107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47F644-A730-8084-CB60-E648C2D4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93" y="5215930"/>
            <a:ext cx="6369095" cy="1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12A9-6542-C33C-DC29-6047261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DEF79-D212-9548-E376-F65F977DACD9}"/>
              </a:ext>
            </a:extLst>
          </p:cNvPr>
          <p:cNvSpPr txBox="1"/>
          <p:nvPr/>
        </p:nvSpPr>
        <p:spPr>
          <a:xfrm>
            <a:off x="0" y="369332"/>
            <a:ext cx="6304884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&lt;h2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text-center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mb-3"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Вам могут быть интересны эти варианты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&lt;/h2&gt;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"col-xs-6 col-sm-4"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BakuMarriot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card-body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card-title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card-text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 располагается в городе Баку в 5 минутах ходьбы от побережья Каспийского моря.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btn-success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search.html#baku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к отелю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kern="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880AA-0E4A-5280-10AD-2644940A1981}"/>
              </a:ext>
            </a:extLst>
          </p:cNvPr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идут секции “Интересные варианты” 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“ Предложения на выходные ” </a:t>
            </a:r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D5B566-7450-D4ED-788F-DB79B2E3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4" y="4073392"/>
            <a:ext cx="5297157" cy="2113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140EA9-6FC7-6A3B-C1F7-3E6FE3FEC180}"/>
              </a:ext>
            </a:extLst>
          </p:cNvPr>
          <p:cNvSpPr txBox="1"/>
          <p:nvPr/>
        </p:nvSpPr>
        <p:spPr>
          <a:xfrm>
            <a:off x="4781418" y="3495894"/>
            <a:ext cx="222418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45B4E-D400-51D4-860E-6771AD7E4D79}"/>
              </a:ext>
            </a:extLst>
          </p:cNvPr>
          <p:cNvSpPr txBox="1"/>
          <p:nvPr/>
        </p:nvSpPr>
        <p:spPr>
          <a:xfrm>
            <a:off x="6650183" y="369332"/>
            <a:ext cx="554181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/hotels/GanjaDeluxe.jpg"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DeluxeHotelGanja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"card-body"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"card-title"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 Hotel Ganja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"card-text text-muted"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Гянджа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"season-offer w-100"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align-items-center"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150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"price-new ms-5"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100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D9597F-E46B-56D2-CC9E-447183D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12" y="4073392"/>
            <a:ext cx="541083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5948-B940-8FC2-812C-31A88C05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3B5543-A48F-83F0-725C-021CA2433C5A}"/>
              </a:ext>
            </a:extLst>
          </p:cNvPr>
          <p:cNvSpPr txBox="1"/>
          <p:nvPr/>
        </p:nvSpPr>
        <p:spPr>
          <a:xfrm>
            <a:off x="0" y="0"/>
            <a:ext cx="12192000" cy="535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&lt;footer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text-lg-start text-dark mt-auto"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#ECEFF1"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p-4 text-white"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#3f684d;"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 text-center text-md-start mt-5"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 mt-3"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col-lg-4 col-xl-3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Компания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основанная в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2025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году в Азербайджане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подразделения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Holdings Inc., — делать путешествия доступными каждому.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col-lg-2 col-xl-2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Полезные ссылки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"about.html"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 нас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"contact.html"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"reviews.html"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Отзывы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"col-md-4 col-lg-3 col-xl-3 mx-auto mb-md-0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Azadliq Avenue 34, Baku, Azerbaijan, AZ1010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info@asoiu.edu.az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+994 55 123 23 23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p-3"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0, 0, 0.2)"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© 2025 Copyright: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 Serbin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All rights reserved.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A41F7F-1ECA-B988-E83F-87AFC9CF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15" y="5252095"/>
            <a:ext cx="6120130" cy="1334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7-D7D1-D565-2179-5446A0A1DE1F}"/>
              </a:ext>
            </a:extLst>
          </p:cNvPr>
          <p:cNvSpPr txBox="1"/>
          <p:nvPr/>
        </p:nvSpPr>
        <p:spPr>
          <a:xfrm>
            <a:off x="3142615" y="6399926"/>
            <a:ext cx="612013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Секция футера внизу страницы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75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C656-E633-1750-BB6A-6E7DDE4F301E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Верстка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3036A-07F3-C25B-F656-331BB036E977}"/>
              </a:ext>
            </a:extLst>
          </p:cNvPr>
          <p:cNvSpPr txBox="1"/>
          <p:nvPr/>
        </p:nvSpPr>
        <p:spPr>
          <a:xfrm>
            <a:off x="0" y="45807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Данная страница состоит из настраиваемой фильтрации отелей по городам и по цене, а так же сами отели. Начнём с фильтрации отелей: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30A20-F485-218D-11CF-454FF08CE99B}"/>
              </a:ext>
            </a:extLst>
          </p:cNvPr>
          <p:cNvSpPr txBox="1"/>
          <p:nvPr/>
        </p:nvSpPr>
        <p:spPr>
          <a:xfrm>
            <a:off x="106680" y="1104405"/>
            <a:ext cx="61417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cityFilter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Города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E41F6-011E-8D86-3B19-561709BB762B}"/>
              </a:ext>
            </a:extLst>
          </p:cNvPr>
          <p:cNvSpPr txBox="1"/>
          <p:nvPr/>
        </p:nvSpPr>
        <p:spPr>
          <a:xfrm>
            <a:off x="0" y="2212401"/>
            <a:ext cx="6141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filter-option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1ED03-B1D9-3BFC-CBCD-DCB25740E63B}"/>
              </a:ext>
            </a:extLst>
          </p:cNvPr>
          <p:cNvSpPr txBox="1"/>
          <p:nvPr/>
        </p:nvSpPr>
        <p:spPr>
          <a:xfrm>
            <a:off x="6050280" y="1104405"/>
            <a:ext cx="61417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Цена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за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ночь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81A6D-3B7C-3AFC-3F71-9B189046577D}"/>
              </a:ext>
            </a:extLst>
          </p:cNvPr>
          <p:cNvSpPr txBox="1"/>
          <p:nvPr/>
        </p:nvSpPr>
        <p:spPr>
          <a:xfrm>
            <a:off x="6050280" y="1876425"/>
            <a:ext cx="61417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range-slider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-horizontal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ui-widget-content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ui-widget-header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width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50215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box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input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type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text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amount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readonly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A60F1-0398-C847-5A08-3DD5FF94F887}"/>
              </a:ext>
            </a:extLst>
          </p:cNvPr>
          <p:cNvSpPr txBox="1"/>
          <p:nvPr/>
        </p:nvSpPr>
        <p:spPr>
          <a:xfrm>
            <a:off x="-38100" y="2783943"/>
            <a:ext cx="61341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фильтрация по городам и цене выглядит следующим образом: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A75BD-36AB-D538-A4BC-2F93569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3381952"/>
            <a:ext cx="3365183" cy="319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7082C-8A72-E729-3383-A46FF83CB1DE}"/>
              </a:ext>
            </a:extLst>
          </p:cNvPr>
          <p:cNvSpPr txBox="1"/>
          <p:nvPr/>
        </p:nvSpPr>
        <p:spPr>
          <a:xfrm>
            <a:off x="1143000" y="6399926"/>
            <a:ext cx="61417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7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Фильтрация отелей по городам и цене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1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E29716-EE78-441D-0757-D4B9A2739196}"/>
              </a:ext>
            </a:extLst>
          </p:cNvPr>
          <p:cNvSpPr txBox="1"/>
          <p:nvPr/>
        </p:nvSpPr>
        <p:spPr>
          <a:xfrm>
            <a:off x="0" y="0"/>
            <a:ext cx="12192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рассмотрим контейнер с отелями, всего их представлено 11. Мы рассмотрим один из них, но другие выглядят аналогично: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171D8-14E7-3B51-37F9-A68DA28CE4E7}"/>
              </a:ext>
            </a:extLst>
          </p:cNvPr>
          <p:cNvSpPr txBox="1"/>
          <p:nvPr/>
        </p:nvSpPr>
        <p:spPr>
          <a:xfrm>
            <a:off x="0" y="873572"/>
            <a:ext cx="12192000" cy="371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"hotel-card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"hotel-image"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"background-image: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('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/hotels/BakuMarriot.jpg');"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"col-md-8"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 Marriott Hotel Boulevard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"stars"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★★★★★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"text-muted"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Баку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- 4 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км от центра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номер с кроватью размера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«king-size»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mb-3"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"hotel-feature"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Завтрак включен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Бесплатная отмена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&lt;/b&gt;&lt;/span&gt;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justify-content-end align-items-center"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"text-end"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"hotel-price"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240 AZN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data-bs-toggle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data-bs-target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"#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E64BE2-00DD-73EE-99A9-DFE41824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35" y="4448022"/>
            <a:ext cx="5637530" cy="2037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71274-73E7-FF21-FF30-D65D0077E99D}"/>
              </a:ext>
            </a:extLst>
          </p:cNvPr>
          <p:cNvSpPr txBox="1"/>
          <p:nvPr/>
        </p:nvSpPr>
        <p:spPr>
          <a:xfrm>
            <a:off x="2705735" y="6256700"/>
            <a:ext cx="563753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8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Контейнер с отелем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10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B6F64B-6027-F3ED-0FCA-286845C8F67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добавим модальное окно для каждого отеля, чтобы при нажатие на кнопку “Показать подробнее” открывалось окно.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F088-8EC1-7C0E-88D2-9BC756C39A0E}"/>
              </a:ext>
            </a:extLst>
          </p:cNvPr>
          <p:cNvSpPr txBox="1"/>
          <p:nvPr/>
        </p:nvSpPr>
        <p:spPr>
          <a:xfrm>
            <a:off x="53340" y="575382"/>
            <a:ext cx="120853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fade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data-bs-backdrop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data-bs-keyboard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tabindex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"-1"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aria-labelledby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aria-hidden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modal-dialog-centered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modal-dialog-scrollable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modal-lg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modal-content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modal-header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modal-title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fs-5"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Marriott Hotel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modal-body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100%;"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Отель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Autograph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Collection с оздоровительным спа-центром и бесплатным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 на всей территории расположен в 5 минутах ходьбы от побережья Каспийского моря.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&lt;h3&gt;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Самые популярные удобства и услуги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&lt;/h3&gt;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🏊🏼Крытый бассейн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🅿️Бесплатная парковка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🛜Бесплатный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🚖Трансфер от/до аэропорта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🍸Бар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🍴</a:t>
            </a: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ресторана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"modal-footer"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Забронировать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-secondary"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Закрыть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0F930-9722-610A-4B8D-8A0BA4E9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6" y="2972969"/>
            <a:ext cx="4123373" cy="310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72BC5-9E2C-7757-60F6-DB267790D53B}"/>
              </a:ext>
            </a:extLst>
          </p:cNvPr>
          <p:cNvSpPr txBox="1"/>
          <p:nvPr/>
        </p:nvSpPr>
        <p:spPr>
          <a:xfrm>
            <a:off x="7558086" y="6073907"/>
            <a:ext cx="412337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9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для отеля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51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E5D-8101-E100-FE59-AFE68A0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4ADD5-E1AE-0969-8D0E-CFDC42C951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FA13-954E-883F-1BCD-735245EA7952}"/>
              </a:ext>
            </a:extLst>
          </p:cNvPr>
          <p:cNvSpPr txBox="1"/>
          <p:nvPr/>
        </p:nvSpPr>
        <p:spPr>
          <a:xfrm>
            <a:off x="-76200" y="414397"/>
            <a:ext cx="122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Начнём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реализации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ильтрация городов по вводу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1ED1-C882-F677-E8BD-FBA5A0FC316A}"/>
              </a:ext>
            </a:extLst>
          </p:cNvPr>
          <p:cNvSpPr txBox="1"/>
          <p:nvPr/>
        </p:nvSpPr>
        <p:spPr>
          <a:xfrm>
            <a:off x="0" y="781943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oninput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val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.value.trim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 !=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 == -1){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val.length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84FC3-CB1C-8580-BA1C-EBEC3B026B49}"/>
              </a:ext>
            </a:extLst>
          </p:cNvPr>
          <p:cNvSpPr txBox="1"/>
          <p:nvPr/>
        </p:nvSpPr>
        <p:spPr>
          <a:xfrm>
            <a:off x="0" y="4413706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(0,position)+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background-color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#93f0ad;"&gt;'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+str.slice(position,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40C8E1-B6A7-A148-5C0F-3634AF37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5392058"/>
            <a:ext cx="2752725" cy="98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B961-D3F0-52D4-EE0B-418D43B55756}"/>
              </a:ext>
            </a:extLst>
          </p:cNvPr>
          <p:cNvSpPr txBox="1"/>
          <p:nvPr/>
        </p:nvSpPr>
        <p:spPr>
          <a:xfrm>
            <a:off x="0" y="4894992"/>
            <a:ext cx="1180338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скриптов связанных с фильтрацией городов по вводу в 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id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=”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city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готовый результат выглядит так (Рис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5FC72-5A6D-5802-B737-02B8248505ED}"/>
              </a:ext>
            </a:extLst>
          </p:cNvPr>
          <p:cNvSpPr txBox="1"/>
          <p:nvPr/>
        </p:nvSpPr>
        <p:spPr>
          <a:xfrm>
            <a:off x="2247900" y="6290766"/>
            <a:ext cx="61569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Результат работы скрипта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фильтрации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городов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36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D54F7C-2B23-D45F-C2C8-FD2B37D852FE}"/>
              </a:ext>
            </a:extLst>
          </p:cNvPr>
          <p:cNvSpPr txBox="1"/>
          <p:nvPr/>
        </p:nvSpPr>
        <p:spPr>
          <a:xfrm>
            <a:off x="285750" y="783729"/>
            <a:ext cx="119062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kumimoji="0" lang="en-US" altLang="ru-RU" sz="1600" b="1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…………………………………………………… 3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ТЕОРЕТИЧЕСКАЯ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………...………...………….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1.1 Web-программирование………………………..…………. 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1.2 HTML…………...…………………………………………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5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1.3 CSS…………………………………………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az-Latn-AZ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…. 7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ru-RU" altLang="ru-RU" sz="1600" dirty="0" bmk="_Hlk150343354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kumimoji="0" lang="az-Latn-AZ" altLang="ru-RU" sz="1600" i="0" u="none" strike="noStrike" cap="none" normalizeH="0" baseline="0" dirty="0" err="1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kumimoji="0" lang="az-Latn-AZ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 9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1600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ПРАКТИЧЕСКАЯ ЧАСТЬ</a:t>
            </a:r>
            <a:r>
              <a:rPr kumimoji="0" lang="ru-RU" altLang="ru-RU" sz="160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…………………………..….. 10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окружения для проекта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10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</a:t>
            </a:r>
            <a:endParaRPr lang="ru-RU" altLang="ru-RU" sz="1600" dirty="0" bmk="_Hlk150343354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 Верстка 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 .………………………………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16</a:t>
            </a:r>
            <a:endParaRPr lang="en-US" altLang="ru-RU" sz="1600" dirty="0" bmk="_Hlk150343354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 ……………………………………...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ru-RU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9</a:t>
            </a:r>
            <a:endParaRPr kumimoji="0" lang="ru-RU" altLang="ru-RU" sz="160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…………………………………………………</a:t>
            </a:r>
            <a:r>
              <a:rPr lang="ru-RU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endParaRPr kumimoji="0" lang="ru-RU" altLang="ru-RU" sz="1600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r>
              <a:rPr kumimoji="0" lang="en-US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…………….………..</a:t>
            </a:r>
            <a:r>
              <a:rPr kumimoji="0" lang="ru-RU" altLang="ru-RU" sz="1600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1600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90A5-0C32-717C-1872-0B703432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9BA0C-EC8E-E5F6-B729-BAAF6B4D78EA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работа с выпадающим списком доступных городов в вводе текста: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45DE2-C1BB-5963-5892-0FA4733F09A5}"/>
              </a:ext>
            </a:extLst>
          </p:cNvPr>
          <p:cNvSpPr txBox="1"/>
          <p:nvPr/>
        </p:nvSpPr>
        <p:spPr>
          <a:xfrm>
            <a:off x="3181350" y="369332"/>
            <a:ext cx="60960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cityItems.forEach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=&gt;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cityInput.value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.textContent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Открыть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когда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инпут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в "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фокусе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focus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block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Скрыть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(e)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e.target.closest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city-input-container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DD2-B552-7638-6137-0E2343B8B8E7}"/>
              </a:ext>
            </a:extLst>
          </p:cNvPr>
          <p:cNvSpPr txBox="1"/>
          <p:nvPr/>
        </p:nvSpPr>
        <p:spPr>
          <a:xfrm>
            <a:off x="-23813" y="3820181"/>
            <a:ext cx="1221581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список доступных городов в поле ввода выглядит таким образом (Рис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4357A1-3164-DF1F-3917-4619BF4B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7" y="4278255"/>
            <a:ext cx="2033587" cy="2316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E4F9-013D-DEA3-63E2-81D7B0E2B68B}"/>
              </a:ext>
            </a:extLst>
          </p:cNvPr>
          <p:cNvSpPr txBox="1"/>
          <p:nvPr/>
        </p:nvSpPr>
        <p:spPr>
          <a:xfrm>
            <a:off x="3036093" y="6399926"/>
            <a:ext cx="611981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Список доступных городов в поле ввода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93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980A-5089-1882-70DB-4BD841E7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1478E-B9C1-FFFA-3541-971E030DE6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реализация календаря для выбора дат. 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B01B0-D9A6-C7CD-7552-81F157B67A48}"/>
              </a:ext>
            </a:extLst>
          </p:cNvPr>
          <p:cNvSpPr txBox="1"/>
          <p:nvPr/>
        </p:nvSpPr>
        <p:spPr>
          <a:xfrm>
            <a:off x="0" y="369332"/>
            <a:ext cx="5838825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'2026-12-31'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}).on(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changeDate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(e)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setStartDate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getDate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||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day);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BF28-ECFF-6435-7939-CA08DE6562C7}"/>
              </a:ext>
            </a:extLst>
          </p:cNvPr>
          <p:cNvSpPr txBox="1"/>
          <p:nvPr/>
        </p:nvSpPr>
        <p:spPr>
          <a:xfrm>
            <a:off x="6036471" y="1138714"/>
            <a:ext cx="568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проделанных операций календарь выбора даты заезда и выезда выглядит (Рис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12</a:t>
            </a:r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C1216C-1E59-EDCD-20DC-A8B4D602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1923634"/>
            <a:ext cx="5038349" cy="267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23656-5DEC-062A-76D0-45D4F850C49C}"/>
              </a:ext>
            </a:extLst>
          </p:cNvPr>
          <p:cNvSpPr txBox="1"/>
          <p:nvPr/>
        </p:nvSpPr>
        <p:spPr>
          <a:xfrm>
            <a:off x="6353177" y="4510127"/>
            <a:ext cx="503834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Календарь выбора даты заезда и выезда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5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30AF9-D25E-D78D-FCD1-32A2284B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166AB-AA51-88B6-B21A-1B57A9F2CEEF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идёт реализация функции проверки цен и параметров поиска: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9F6B-99F2-E6FC-B580-A29E0F1E90B3}"/>
              </a:ext>
            </a:extLst>
          </p:cNvPr>
          <p:cNvSpPr txBox="1"/>
          <p:nvPr/>
        </p:nvSpPr>
        <p:spPr>
          <a:xfrm>
            <a:off x="0" y="458074"/>
            <a:ext cx="12191999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checkPrices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event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false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i = 0; i &lt;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cities.length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 i++){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innerText.trim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==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dataset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'f'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];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break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`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Проверка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цен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для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nС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даты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nПо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nГостей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}`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window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.open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'search.html#'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+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'_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self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Неверно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указан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!'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BEE60-7755-DDE5-4F59-EA043201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4678850"/>
            <a:ext cx="42100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AC690-283D-1CC1-D3F3-737B0519C14B}"/>
              </a:ext>
            </a:extLst>
          </p:cNvPr>
          <p:cNvSpPr txBox="1"/>
          <p:nvPr/>
        </p:nvSpPr>
        <p:spPr>
          <a:xfrm>
            <a:off x="419101" y="5120889"/>
            <a:ext cx="5734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Вот так выглядит модальное окно в котором выводится информация о городе, дате и количестве гостей: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0E5C-445A-2596-AC7A-61B00C16ED54}"/>
              </a:ext>
            </a:extLst>
          </p:cNvPr>
          <p:cNvSpPr txBox="1"/>
          <p:nvPr/>
        </p:nvSpPr>
        <p:spPr>
          <a:xfrm>
            <a:off x="6572250" y="6479075"/>
            <a:ext cx="421005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с информацией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07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7EAFE-25B6-AFB7-DDBC-A7E8A2B22D70}"/>
              </a:ext>
            </a:extLst>
          </p:cNvPr>
          <p:cNvSpPr txBox="1"/>
          <p:nvPr/>
        </p:nvSpPr>
        <p:spPr>
          <a:xfrm>
            <a:off x="0" y="0"/>
            <a:ext cx="1219199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Последнее рассмотрим основные функции фильтрации отелей по городам и по цене: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0FF1-F932-66E7-F1E3-91373A3163C3}"/>
              </a:ext>
            </a:extLst>
          </p:cNvPr>
          <p:cNvSpPr txBox="1"/>
          <p:nvPr/>
        </p:nvSpPr>
        <p:spPr>
          <a:xfrm>
            <a:off x="-2" y="375761"/>
            <a:ext cx="698182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filterBox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'.hotel-</a:t>
            </a:r>
            <a:r>
              <a:rPr lang="az-Latn-AZ" sz="12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card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filterTypeBox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2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filter-type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'.hotel-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0);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1);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elem,index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elem.classList.contains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||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parseInt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&gt;=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&amp;&amp;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&lt;=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|| 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13E74-B3F5-07FC-DAB6-7EF37E8B6BD8}"/>
              </a:ext>
            </a:extLst>
          </p:cNvPr>
          <p:cNvSpPr txBox="1"/>
          <p:nvPr/>
        </p:nvSpPr>
        <p:spPr>
          <a:xfrm>
            <a:off x="6900862" y="375761"/>
            <a:ext cx="52911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filterTypeBox.forEach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`[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-f="${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}"]`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event.target.className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!==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event.target.dataset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'f'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$(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).on(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slidechange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(1));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B1875D-6E50-699B-7EE3-7397E457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197446"/>
            <a:ext cx="3822065" cy="270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E63E6C-71C3-4C7A-92CC-0C8426F9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36" y="4345364"/>
            <a:ext cx="5612764" cy="2226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5D584-A050-5757-FAB2-27A14BF6BED0}"/>
              </a:ext>
            </a:extLst>
          </p:cNvPr>
          <p:cNvSpPr txBox="1"/>
          <p:nvPr/>
        </p:nvSpPr>
        <p:spPr>
          <a:xfrm>
            <a:off x="1016634" y="5888713"/>
            <a:ext cx="3822065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14.1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Страница без рабочего фильтра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A7747-7113-46E6-4F02-788D57A6EFCD}"/>
              </a:ext>
            </a:extLst>
          </p:cNvPr>
          <p:cNvSpPr txBox="1"/>
          <p:nvPr/>
        </p:nvSpPr>
        <p:spPr>
          <a:xfrm>
            <a:off x="5664836" y="6399926"/>
            <a:ext cx="56127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14.2 Страница с рабочим фильтром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33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F799-94AD-4B28-5893-D978A1FA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FB2C4-9843-4EE2-D4B3-626B31A5DF6A}"/>
              </a:ext>
            </a:extLst>
          </p:cNvPr>
          <p:cNvSpPr txBox="1"/>
          <p:nvPr/>
        </p:nvSpPr>
        <p:spPr>
          <a:xfrm>
            <a:off x="0" y="784860"/>
            <a:ext cx="1219200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РЕЗУЛЬТАТ</a:t>
            </a:r>
            <a:endParaRPr lang="ru-RU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ходе выполнения курсового проекта были освоены ключевые аспекты веб-разработки: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Основу сайта разработали на HTML.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Визуальное оформление реализовали с помощью CSS.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Добавили скрипты написанные на 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Итогом работы стал современный и удобный веб-сайт, сочетающий функциональность, привлекательный дизайн и соответствие актуальным стандартам. Проект полностью отвечает ожиданиям заказчика и обеспечивает комфортное взаимодействие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144140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B24CD-9AD8-D906-817E-C0B35A1DC108}"/>
              </a:ext>
            </a:extLst>
          </p:cNvPr>
          <p:cNvSpPr txBox="1"/>
          <p:nvPr/>
        </p:nvSpPr>
        <p:spPr>
          <a:xfrm>
            <a:off x="0" y="0"/>
            <a:ext cx="12192000" cy="440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az-Latn-A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az-Latn-AZ" sz="20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ЛИТЕРАТУРА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Зудилова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Т. В., Буркова, М. Л</a:t>
            </a:r>
            <a:r>
              <a:rPr lang="ru-RU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Web-программирование HTML. Учебное пособие. / СПб: НИУ ИТМО, 2012.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Синица, С. Г. Веб-программирование и веб-сервисы: учеб. пособие. / Краснодар: Кубанский гос. ун-т, 2013.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HTML/СSS.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Вся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веб-разработка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схемах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иллюстрациях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СПб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.: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Питер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2025. — 208 с.: ‘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(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Серия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«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Библиотека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программиста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»). 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нуля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профи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СПб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Питер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2023. — 480 с.: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(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Серия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«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программиста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»).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Зеленко О.В., Валеева Л.Р., Климанов С.Г. - Обзор современных Web – технологий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3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170897-8C33-F42A-B32F-5C463ECC7B92}"/>
              </a:ext>
            </a:extLst>
          </p:cNvPr>
          <p:cNvSpPr txBox="1"/>
          <p:nvPr/>
        </p:nvSpPr>
        <p:spPr>
          <a:xfrm>
            <a:off x="0" y="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ВВЕДЕНИЕ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4371E-9CD9-5400-23F2-47F5D121160E}"/>
              </a:ext>
            </a:extLst>
          </p:cNvPr>
          <p:cNvSpPr txBox="1"/>
          <p:nvPr/>
        </p:nvSpPr>
        <p:spPr>
          <a:xfrm>
            <a:off x="2131" y="307777"/>
            <a:ext cx="12189869" cy="628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Современное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информационное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невозможно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представить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веб-технологий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стали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цифровой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трансформации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бизнеса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науки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образования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повседневной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жизни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Веб-системы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охватывают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широкий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спектр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инструментов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языков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программирования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фреймворков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развертывание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поддержку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динамических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веб-приложений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эволюция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последние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десятилетия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привела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появлению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мощных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решений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позволяющих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высокопроизводительные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масштабируемые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безопасные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веб-сервисы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доступные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миллиардам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пользователей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миру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Веб-разработка состоит из нескольких ключевых компонентов, которые работают вместе для создания функционального и привлекательного веб-сайта: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Веб-дизайн: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визуального интерфейса сайта. Это включает в себя выбор цветовой схемы, типографики, макета и других визуальных элементов, которые делают сайт привлекательным и удобным для пользователей.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Веб-программирование: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написание кода для реализации функционала сайта. Это может включать в себя как фронтенд, так и бэкенд программирование, в зависимости от задач.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базами данных: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и управление данными, которые используются на сайте. Это важный аспект, особенно для сайтов, которые работают с большим объемом данных, таких как интернет-магазины или социальные сети.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отладка: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сайта на наличие ошибок и их исправление. Тестирование может быть ручным или автоматизированным и включает в себя проверку функциональности, производительности и безопасности.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4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поисковая</a:t>
            </a:r>
            <a:r>
              <a:rPr lang="ru-RU" sz="1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оптимизация):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улучшение видимости сайта в поисковых системах. Это включает в себя оптимизацию контента, структуры сайта и технических аспектов, чтобы сайт был легко найден пользователями через поисковые системы.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2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2155-8D68-7340-A301-2BDCB9F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50980-F28F-14D7-563A-3634203154BC}"/>
              </a:ext>
            </a:extLst>
          </p:cNvPr>
          <p:cNvSpPr txBox="1"/>
          <p:nvPr/>
        </p:nvSpPr>
        <p:spPr>
          <a:xfrm>
            <a:off x="0" y="0"/>
            <a:ext cx="121920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ТЕОРЕТИЧЕСКАЯ ЧАСТЬ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1.1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Web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-программирование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682-F9DC-7F2E-4234-4B58DB7A7375}"/>
              </a:ext>
            </a:extLst>
          </p:cNvPr>
          <p:cNvSpPr txBox="1"/>
          <p:nvPr/>
        </p:nvSpPr>
        <p:spPr>
          <a:xfrm>
            <a:off x="-1064" y="700000"/>
            <a:ext cx="12193064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7675" algn="just">
              <a:lnSpc>
                <a:spcPct val="150000"/>
              </a:lnSpc>
            </a:pPr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Web-программирование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направление разработки программного обеспечения, ориентированное на создание веб-приложений, работающих через интернет. Оно охватывает как клиентскую часть (интерфейс пользователя), так и серверную (обработка данных, бизнес-логика). Веб-программирование позволяет создавать динамические и интерактивные веб-страницы, которые могут взаимодействовать с пользователями и базами данных.</a:t>
            </a:r>
            <a:endParaRPr lang="ru-RU" sz="14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-разработке есть разные направления, которые объединяют различные задачи при создании сайта или разработке веб-приложения.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Backend-разработка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серверной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части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которая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правильную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работу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Backend-разработчик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функционал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например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внутреннюю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механику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процесса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заказа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товаров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интернет-магазине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Frontend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</a:t>
            </a:r>
            <a:r>
              <a:rPr lang="az-Latn-AZ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разработка</a:t>
            </a:r>
            <a:r>
              <a:rPr lang="az-Latn-AZ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—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обеспечить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максимально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позитивный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пользовательский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опыт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взаимодействии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сайтом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Он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расставляет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кнопки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оформляет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визуальные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компоненты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выстраивает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логику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переходов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между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разделами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адаптирует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сайт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под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устройства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следит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корректным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отображением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страниц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endParaRPr lang="ru-RU" sz="1400" kern="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веб-программирования используется множество технологий и языков программирования. Вот некоторые из них: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создания верстки и грамотного соединения всех элементов сайта, включая текст, видео, изображения, кнопки, графики, используют языки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разметки, считываемый браузерами. Благодаря ему пользователи видят определенную структуру наполнения страницы.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состоит из тегов: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table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таблица, &lt;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изображение, &lt;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strong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— жирный шрифт и так далее.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это язык программирования, который используется для создания интерактивных элементов на веб-страницах. С помощью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можно создавать динамические изменения на странице, такие как анимации, всплывающие окна и валидация форм.</a:t>
            </a:r>
          </a:p>
          <a:p>
            <a:pPr algn="just"/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277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00E-43B0-5D36-94D0-C4FDB094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A85D99-93E7-50F2-E11D-63607E886DA4}"/>
              </a:ext>
            </a:extLst>
          </p:cNvPr>
          <p:cNvSpPr txBox="1"/>
          <p:nvPr/>
        </p:nvSpPr>
        <p:spPr>
          <a:xfrm>
            <a:off x="0" y="0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1.2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3FD1C-2DD8-AC70-3F30-A31E4EC38D74}"/>
              </a:ext>
            </a:extLst>
          </p:cNvPr>
          <p:cNvSpPr txBox="1"/>
          <p:nvPr/>
        </p:nvSpPr>
        <p:spPr>
          <a:xfrm>
            <a:off x="-1065" y="307777"/>
            <a:ext cx="12191998" cy="610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HyperText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Markup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Language)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представляет язык разметки гипертекста, используемый преимущественно для создания документов в сети интернет. HTML начал свой путь в начале 90-х годов как примитивный язык для создания веб-страниц, и в настоящий момент уже трудно представить себе интернет без HTML. Подавляющее большинство сайтов так или иначе используют HTML. 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необходимо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чтобы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прочитать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-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браузер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интерпретирует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элементы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воспроизводит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экране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виде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который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ему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придает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автор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Основное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преимущество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заключается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в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том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что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может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просмотрен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Web-браузерах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типов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различных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платформах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могут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быть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помощи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любого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текстового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редактора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или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специализированных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HTML-</a:t>
            </a:r>
            <a:r>
              <a:rPr lang="az-Latn-AZ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конвертеров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C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другой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стороны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можно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использовать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специальные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редакторы</a:t>
            </a:r>
            <a:r>
              <a:rPr lang="az-Lat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HTML </a:t>
            </a:r>
            <a:r>
              <a:rPr lang="az-Latn-AZ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текстов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Основными конструкциями языка являются тэги. Все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тэги HTML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начинаются с "&lt;" (левой угловой скобки) и заканчиваются символом "&gt;" (правой угловой скобки). Как правило, существует стартовый тэг и завершающий тэг.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 Заголовок документа &lt;/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title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  <a:buNone/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Когда Web-браузер получает документ, он определяет, как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документдолжен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быть интерпретирован. Самый первый тэг, который встречается в документе, должен быть тэгом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Простейший HTML-документ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будет выглядеть так:</a:t>
            </a: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&lt;!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DOCTYPE 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&lt;title&gt;.......&lt;/title&gt;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.......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&lt;/body&gt;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ru-RU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0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E953-E883-1347-D6F5-3A03950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19669-9067-5A96-5921-7ACAF075CE78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1.3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E6E0F-6437-6317-0A82-B7B8725B85FF}"/>
              </a:ext>
            </a:extLst>
          </p:cNvPr>
          <p:cNvSpPr txBox="1"/>
          <p:nvPr/>
        </p:nvSpPr>
        <p:spPr>
          <a:xfrm>
            <a:off x="-1064" y="166296"/>
            <a:ext cx="12193064" cy="669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язык стилей, который делает приложения и сайты визуально красивыми. Он позволяет работать с видами и размером шрифтов, подбирать подходящую цветовую гамму, регулировать ширину межстрочного интервала и отступов, располагать мультимедийные элементы в конкретных местах.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Большим преимуществом таблиц стилей HTML является возможность отделить операцию форматирования от содержания документа. Сначала вы определяете, как должен выглядеть текст в том или ином месте страницы, а затем вводите сам текст. Если вы позднее решите, например, заменить цвет шрифта заголовков на синий, для этого будет достаточно поменять только стиль этих заголовков. Делать изменения в тексте нет необходимости.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Способы применения таблицы стилей: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Связывание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связать HTML-документ с таблицей стилей, хранящейся в отдельном файле.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Встраивание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Embedding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встроить таблицу стилей в HTML-документ с помощью контейнера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Задание стиля для отдельного фрагмента документа (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Inline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Можно определять элементы стиля "на лету", т. е. указывать их в тэгах HTML, например, в тэге абзаца &lt;p&gt;.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связывания таблицы стилей с документом HTML используйте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тэг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следующим образом:                                                                                   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link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stylesheet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href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.css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type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="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text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"&gt;</a:t>
            </a:r>
          </a:p>
          <a:p>
            <a:pPr indent="44767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включения таблицы стилей в документ воспользуйтесь контейнером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Он размещается между тэгами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и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&gt;:</a:t>
            </a: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&lt;/head&gt;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&lt;style type="text/</a:t>
            </a:r>
            <a:r>
              <a:rPr lang="en-US" sz="1100" dirty="0" err="1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css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Тут записываются сами стили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buNone/>
            </a:pP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/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en-US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ru-RU" sz="1100" dirty="0"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оперативного определения стиля добавьте к нужному тэгу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атрибут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присвойте ему строковое значение, указывающее новый стиль:</a:t>
            </a:r>
          </a:p>
          <a:p>
            <a:pPr indent="450215" algn="just">
              <a:lnSpc>
                <a:spcPct val="150000"/>
              </a:lnSpc>
            </a:pP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&lt;h1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color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ru-RU" sz="110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blue</a:t>
            </a:r>
            <a:r>
              <a:rPr lang="ru-RU" sz="110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73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F3D1F-329A-B1DD-450B-26F7524A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0D83F-E9F7-8BD3-B520-3340DED85ED6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442A-37E2-13E1-2EDE-D2D14468057B}"/>
              </a:ext>
            </a:extLst>
          </p:cNvPr>
          <p:cNvSpPr txBox="1"/>
          <p:nvPr/>
        </p:nvSpPr>
        <p:spPr>
          <a:xfrm>
            <a:off x="-1064" y="376834"/>
            <a:ext cx="12193064" cy="60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– это язык программирования, созданный для веб-разработки. Он дает пользователям возможность изучить механику и элементы программирования веб-страниц.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относится к языкам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объектноориентированного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программирования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Это означает, что существуют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объекты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(например, окно) с определенными свойствами (например, длиной) и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методами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Существует два способа добавления кода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на веб-страницы: добавление прямо в код используемой страницы или использование отдельного файла.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первом варианте код пишется непосредственно на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вебстранице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внутри пары тегов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&gt;&lt;/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&gt;. Тег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может быть помещен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head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&gt;, либо в секцию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body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страницы. Возможно уменьшить размер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вебстраниц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повторно использовать один и тот же код, вынеся большую его часть в отдельный текстовый файл с расширением </a:t>
            </a:r>
            <a:r>
              <a:rPr lang="ru-RU" sz="14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При необходимости запустить код из JavaScript-файла (например,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script.js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достаточно будет добавить соответствующий атрибут к тегу &lt;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en-US" sz="1400" dirty="0"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примере ниже демонстрируется использование обоих способов.</a:t>
            </a:r>
          </a:p>
          <a:p>
            <a:pPr indent="450215" algn="just">
              <a:lnSpc>
                <a:spcPct val="150000"/>
              </a:lnSpc>
            </a:pP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document.title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= "</a:t>
            </a:r>
            <a:r>
              <a:rPr lang="ru-RU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Пример кода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head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en-US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type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text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/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javascript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" 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src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="script.js"&gt;&lt;/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script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en-US" sz="1050" dirty="0"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body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050" dirty="0" err="1">
                <a:latin typeface="Courier New" panose="02070309020205020404" pitchFamily="49" charset="0"/>
                <a:ea typeface="MS Mincho" panose="02020609040205080304" pitchFamily="49" charset="-128"/>
              </a:rPr>
              <a:t>html</a:t>
            </a:r>
            <a:r>
              <a:rPr lang="az-Latn-AZ" sz="1050" dirty="0"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99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D59C8-60BE-2F41-872D-215D89741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16D0A-A746-D9E8-A8E0-93E5239B15B6}"/>
              </a:ext>
            </a:extLst>
          </p:cNvPr>
          <p:cNvSpPr txBox="1"/>
          <p:nvPr/>
        </p:nvSpPr>
        <p:spPr>
          <a:xfrm>
            <a:off x="0" y="0"/>
            <a:ext cx="12192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5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C179E-4A64-D83F-700A-3948151402CE}"/>
              </a:ext>
            </a:extLst>
          </p:cNvPr>
          <p:cNvSpPr txBox="1"/>
          <p:nvPr/>
        </p:nvSpPr>
        <p:spPr>
          <a:xfrm>
            <a:off x="0" y="1044950"/>
            <a:ext cx="12191999" cy="476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(ранее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Twitter Bootstrap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 это бесплатный 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-фреймворк с открытым исходным кодом, предназначенный для отзывчивой и мобильной веб-разработки. Он содержит шаблоны дизайна на основе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(опционально)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для форм, кнопок, навигации и других компонентов интерфейса.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Основная цель добавления ее в веб-проект - применить к нему предлагаемые </a:t>
            </a:r>
            <a:r>
              <a:rPr lang="ru-RU" sz="16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 варианты цвета, размера, шрифта и оформления. В этом случае главным фактором является то, придутся ли эти варианты по вкусу разработчикам. После добавления в проект </a:t>
            </a:r>
            <a:r>
              <a:rPr lang="ru-RU" sz="16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 предоставляет базовые определения стилей для всех элементов HTML. Кроме того, разработчики могут использовать классы CSS, определенные в </a:t>
            </a:r>
            <a:r>
              <a:rPr lang="ru-RU" sz="16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, для дальнейшей настройки внешнего вида своего содержимого. </a:t>
            </a:r>
            <a:endParaRPr lang="en-US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Существует несколько способов установки </a:t>
            </a:r>
            <a:r>
              <a:rPr lang="ru-RU" sz="16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Bootstrap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Получить актуальную версию фреймворка можно на официальном сайте.</a:t>
            </a: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	Подключение скомпилированных файлов через </a:t>
            </a:r>
            <a:r>
              <a:rPr lang="ru-RU" sz="16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BootstrapCDN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— общедоступную сеть доставки контента. Достаточно создать шаблон HTML и разместить внутри него ссылку на фреймворк.</a:t>
            </a: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2.	Скачивание скомпилированных файлов 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их подключением к проекту через ссылки.</a:t>
            </a: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	Скачивание исходных файлов. Для работы потребуются компилятор </a:t>
            </a: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 и </a:t>
            </a:r>
            <a:r>
              <a:rPr lang="ru-RU" sz="1600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автопрефиксатор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285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3752B-6EEC-C48F-D505-D20012EC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A9D207-DEA6-B0BC-E82C-8B13BEFCD815}"/>
              </a:ext>
            </a:extLst>
          </p:cNvPr>
          <p:cNvSpPr txBox="1"/>
          <p:nvPr/>
        </p:nvSpPr>
        <p:spPr>
          <a:xfrm>
            <a:off x="0" y="0"/>
            <a:ext cx="1219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1.6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BE6B5-9957-3AFE-C83D-1954EE86D3A7}"/>
              </a:ext>
            </a:extLst>
          </p:cNvPr>
          <p:cNvSpPr txBox="1"/>
          <p:nvPr/>
        </p:nvSpPr>
        <p:spPr>
          <a:xfrm>
            <a:off x="0" y="376834"/>
            <a:ext cx="12192000" cy="5606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263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jQuery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набор функций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JavaScript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фокусирующийся на взаимодействии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JavaScript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Библиотека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jQuery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помогает легко получать доступ к любому элементу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DOM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обращаться к атрибутам и содержимому элементов 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DOM</a:t>
            </a:r>
            <a:r>
              <a:rPr lang="ru-RU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манипулировать ими.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Синтаксис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разработан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облегчения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навигации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документу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выбора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элементов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DOM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создания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анимации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обработки</a:t>
            </a:r>
            <a:r>
              <a:rPr lang="az-Latn-AZ" sz="14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4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событий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. Модульный подход к библиотеке </a:t>
            </a:r>
            <a:r>
              <a:rPr lang="ru-RU" sz="1400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позволяет создавать мощные динамические веб-страницы и веб-приложения.</a:t>
            </a:r>
          </a:p>
          <a:p>
            <a:pPr indent="449263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4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 </a:t>
            </a:r>
            <a:r>
              <a:rPr lang="ru-RU" sz="1400" b="1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ru-RU" sz="14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обычно распространяется в виде одного файла </a:t>
            </a:r>
            <a:r>
              <a:rPr lang="ru-RU" sz="14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, в котором определены все ее интерфейсы, включая </a:t>
            </a:r>
            <a:r>
              <a:rPr lang="ru-RU" sz="14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DOM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, </a:t>
            </a:r>
            <a:r>
              <a:rPr lang="ru-RU" sz="1400" b="1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Events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ru-RU" sz="1400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Ajax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-функции. Она может быть включена в веб-страницу путем ссылки на локальную копию или ссылки на одну из множества копий, доступных на общедоступных серверах. </a:t>
            </a:r>
            <a:r>
              <a:rPr lang="ru-RU" sz="1400" b="1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имеет сеть доставки контента (CDN), размещенную на </a:t>
            </a:r>
            <a:r>
              <a:rPr lang="ru-RU" sz="1400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MaxCDN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49263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Пример связывания копии библиотеки локально (с того же сервера, на котором размещена веб-страница):</a:t>
            </a:r>
          </a:p>
          <a:p>
            <a:pPr indent="449263" algn="just">
              <a:lnSpc>
                <a:spcPct val="150000"/>
              </a:lnSpc>
              <a:spcAft>
                <a:spcPts val="800"/>
              </a:spcAft>
            </a:pPr>
            <a:r>
              <a:rPr lang="en-US" sz="105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05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05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="jquery-3.5.1.min.js"&gt;&lt;/script&gt;</a:t>
            </a:r>
          </a:p>
          <a:p>
            <a:pPr indent="449263" algn="just">
              <a:lnSpc>
                <a:spcPct val="150000"/>
              </a:lnSpc>
              <a:spcAft>
                <a:spcPts val="800"/>
              </a:spcAft>
            </a:pPr>
            <a:endParaRPr lang="ru-RU" sz="1050" kern="1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 связывания копии библиотеки с публичной CDN </a:t>
            </a:r>
            <a:r>
              <a:rPr lang="ru-RU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449263">
              <a:lnSpc>
                <a:spcPct val="150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0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="https://code.jquery.com/jquery-3.5.1.min.js" integrity="sha256-9/aliU8dGd2tb6OSsuzixeV4y/faTqgFtohetphbbj0="</a:t>
            </a:r>
            <a:r>
              <a:rPr lang="ru-RU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crossorigin</a:t>
            </a:r>
            <a:r>
              <a:rPr lang="en-US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="anonymous"&gt;&lt;/script&gt;</a:t>
            </a:r>
          </a:p>
          <a:p>
            <a:pPr indent="449263">
              <a:lnSpc>
                <a:spcPct val="150000"/>
              </a:lnSpc>
              <a:spcAft>
                <a:spcPts val="800"/>
              </a:spcAft>
            </a:pPr>
            <a:endParaRPr lang="ru-RU" sz="10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400" b="1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предоставляет два вида функций: статические служебные функции и методы объектов </a:t>
            </a:r>
            <a:r>
              <a:rPr lang="ru-RU" sz="1400" kern="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jQuery</a:t>
            </a:r>
            <a:r>
              <a:rPr lang="ru-RU" sz="14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. Каждая из них имеет свой собственный стиль использования.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9574666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Words>6142</Words>
  <Application>Microsoft Office PowerPoint</Application>
  <PresentationFormat>Широкоэкранный</PresentationFormat>
  <Paragraphs>226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Тема Office</vt:lpstr>
      <vt:lpstr>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системы онлайн-бронирования отелей»   Группа: 650.22 Студент: Сербин Владимир Руководитель: асс. Халилов М. Э.   БАКУ-2025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Сербин</dc:creator>
  <cp:lastModifiedBy>Вова Сербин</cp:lastModifiedBy>
  <cp:revision>59</cp:revision>
  <dcterms:created xsi:type="dcterms:W3CDTF">2025-05-09T16:18:42Z</dcterms:created>
  <dcterms:modified xsi:type="dcterms:W3CDTF">2025-05-13T13:43:19Z</dcterms:modified>
</cp:coreProperties>
</file>